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Bitter Medium"/>
      <p:regular r:id="rId17"/>
    </p:embeddedFont>
    <p:embeddedFont>
      <p:font typeface="Bitter Medium"/>
      <p:regular r:id="rId18"/>
    </p:embeddedFont>
    <p:embeddedFont>
      <p:font typeface="Bitter Medium"/>
      <p:regular r:id="rId19"/>
    </p:embeddedFont>
    <p:embeddedFont>
      <p:font typeface="Bitter Medium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  <p:embeddedFont>
      <p:font typeface="Open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2-3.svg>
</file>

<file path=ppt/media/image-2-4.png>
</file>

<file path=ppt/media/image-2-5.svg>
</file>

<file path=ppt/media/image-3-1.png>
</file>

<file path=ppt/media/image-4-1.png>
</file>

<file path=ppt/media/image-4-2.png>
</file>

<file path=ppt/media/image-4-3.png>
</file>

<file path=ppt/media/image-5-1.png>
</file>

<file path=ppt/media/image-6-1.png>
</file>

<file path=ppt/media/image-7-1.png>
</file>

<file path=ppt/media/image-7-2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image" Target="../media/image-2-4.png"/><Relationship Id="rId5" Type="http://schemas.openxmlformats.org/officeDocument/2006/relationships/image" Target="../media/image-2-5.svg"/><Relationship Id="rId6" Type="http://schemas.openxmlformats.org/officeDocument/2006/relationships/slideLayout" Target="../slideLayouts/slideLayout3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908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SYMBIO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39803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Humano + IA: A Evolução do Trabalho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848463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Apresentado por Henrique Martins e Henrique Teixeira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9482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0560" y="2921675"/>
            <a:ext cx="13289280" cy="11972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Transformando o medo da substituição na potência da evolução.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70560" y="4597837"/>
            <a:ext cx="2394823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Contato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70560" y="5088612"/>
            <a:ext cx="6410920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Email: suporte@symbio.com.br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670560" y="5567482"/>
            <a:ext cx="6410920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Telefone: (11) 97315-7514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70560" y="6046351"/>
            <a:ext cx="6410920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Website: www.symbio.com.br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7556540" y="4597837"/>
            <a:ext cx="2394823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Conecte-se Conosco</a:t>
            </a:r>
            <a:endParaRPr lang="en-US" sz="18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6540" y="5112544"/>
            <a:ext cx="3448645" cy="191583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670560" y="7459385"/>
            <a:ext cx="13289280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SYMBIO está pronta para construir o futuro do trabalho com você.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9228" y="568285"/>
            <a:ext cx="7698343" cy="12908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O Desafio da Transformação Digital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09228" y="2168843"/>
            <a:ext cx="7698343" cy="2361605"/>
          </a:xfrm>
          <a:prstGeom prst="roundRect">
            <a:avLst>
              <a:gd name="adj" fmla="val 367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423303" y="2382917"/>
            <a:ext cx="619482" cy="619482"/>
          </a:xfrm>
          <a:prstGeom prst="roundRect">
            <a:avLst>
              <a:gd name="adj" fmla="val 14759243"/>
            </a:avLst>
          </a:prstGeom>
          <a:solidFill>
            <a:srgbClr val="D2600F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93681" y="2553295"/>
            <a:ext cx="278725" cy="27872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423303" y="3208853"/>
            <a:ext cx="4055507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85 Milhões de Empregos em Risco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6423303" y="3655338"/>
            <a:ext cx="7270194" cy="66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automação e a IA estão remodelando o mercado de trabalho em ritmo acelerado, tornando milhões de funções obsoletas.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6209228" y="4736902"/>
            <a:ext cx="7698343" cy="2361605"/>
          </a:xfrm>
          <a:prstGeom prst="roundRect">
            <a:avLst>
              <a:gd name="adj" fmla="val 367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423303" y="4950976"/>
            <a:ext cx="619482" cy="619482"/>
          </a:xfrm>
          <a:prstGeom prst="roundRect">
            <a:avLst>
              <a:gd name="adj" fmla="val 14759243"/>
            </a:avLst>
          </a:prstGeom>
          <a:solidFill>
            <a:srgbClr val="D2600F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93681" y="5121354"/>
            <a:ext cx="278725" cy="27872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423303" y="5776913"/>
            <a:ext cx="2750939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Alto Custo de Turnover</a:t>
            </a:r>
            <a:endParaRPr lang="en-US" sz="2000" dirty="0"/>
          </a:p>
        </p:txBody>
      </p:sp>
      <p:sp>
        <p:nvSpPr>
          <p:cNvPr id="13" name="Text 8"/>
          <p:cNvSpPr/>
          <p:nvPr/>
        </p:nvSpPr>
        <p:spPr>
          <a:xfrm>
            <a:off x="6423303" y="6223397"/>
            <a:ext cx="7270194" cy="66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Demissões e novas contratações geram perdas financeiras significativas, além de impactarem a moral da equipe.</a:t>
            </a:r>
            <a:endParaRPr lang="en-US" sz="1600" dirty="0"/>
          </a:p>
        </p:txBody>
      </p:sp>
      <p:sp>
        <p:nvSpPr>
          <p:cNvPr id="14" name="Text 9"/>
          <p:cNvSpPr/>
          <p:nvPr/>
        </p:nvSpPr>
        <p:spPr>
          <a:xfrm>
            <a:off x="6209228" y="7330797"/>
            <a:ext cx="7698343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É uma realidade urgente que exige uma resposta inovadora e humanizada.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3739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 SYMBIO: Nossa Resposta Inteligente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795111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Inteligência Corporativa para Retenção e Requalificação</a:t>
            </a:r>
            <a:endParaRPr lang="en-US" sz="2200" dirty="0"/>
          </a:p>
        </p:txBody>
      </p:sp>
      <p:sp>
        <p:nvSpPr>
          <p:cNvPr id="5" name="Shape 2"/>
          <p:cNvSpPr/>
          <p:nvPr/>
        </p:nvSpPr>
        <p:spPr>
          <a:xfrm>
            <a:off x="793790" y="3503771"/>
            <a:ext cx="7556421" cy="1730812"/>
          </a:xfrm>
          <a:prstGeom prst="roundRect">
            <a:avLst>
              <a:gd name="adj" fmla="val 8453"/>
            </a:avLst>
          </a:prstGeom>
          <a:solidFill>
            <a:srgbClr val="FFF8F0"/>
          </a:solidFill>
          <a:ln w="30480">
            <a:solidFill>
              <a:srgbClr val="E2C8B5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763310" y="3503771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D2600F"/>
          </a:solidFill>
          <a:ln/>
        </p:spPr>
      </p:sp>
      <p:sp>
        <p:nvSpPr>
          <p:cNvPr id="7" name="Text 4"/>
          <p:cNvSpPr/>
          <p:nvPr/>
        </p:nvSpPr>
        <p:spPr>
          <a:xfrm>
            <a:off x="1142524" y="37610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Não Apenas Cursos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142524" y="4251484"/>
            <a:ext cx="69503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Vamos além do treinamento. Oferecemos uma plataforma robusta de requalificação profissional.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93790" y="5461397"/>
            <a:ext cx="7556421" cy="1730812"/>
          </a:xfrm>
          <a:prstGeom prst="roundRect">
            <a:avLst>
              <a:gd name="adj" fmla="val 8453"/>
            </a:avLst>
          </a:prstGeom>
          <a:solidFill>
            <a:srgbClr val="FFF8F0"/>
          </a:solidFill>
          <a:ln w="30480">
            <a:solidFill>
              <a:srgbClr val="E2C8B5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763310" y="5461397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D2600F"/>
          </a:solidFill>
          <a:ln/>
        </p:spPr>
      </p:sp>
      <p:sp>
        <p:nvSpPr>
          <p:cNvPr id="11" name="Text 8"/>
          <p:cNvSpPr/>
          <p:nvPr/>
        </p:nvSpPr>
        <p:spPr>
          <a:xfrm>
            <a:off x="1142524" y="5718691"/>
            <a:ext cx="28360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Inteligência de Dados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42524" y="6209109"/>
            <a:ext cx="69503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Utilizamos IA para analisar, prever e otimizar o desenvolvimento de talentos internos.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32203"/>
            <a:ext cx="68032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Como a SYMBIO Funciona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94610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728680"/>
            <a:ext cx="32375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1. Análise de Risco por IA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4219099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Nossa IA preditiva identifica cargos e habilidades em risco de obsolescência devido à automação.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2594610"/>
            <a:ext cx="4347567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68171" y="3728680"/>
            <a:ext cx="389393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2. Mapeamento de Talentos Ocultos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68171" y="4573429"/>
            <a:ext cx="389393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Avaliamos as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soft skills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 o potencial dos colaboradores, descobrindo aptidões para novas funções.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2594610"/>
            <a:ext cx="4347567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3728680"/>
            <a:ext cx="37430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3. Match com Vagas Internas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4219099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Conectamos talentos requalificados às oportunidades internas, garantindo a mobilidade e retenção.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6507004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Desenvolvido com Python, Java e os mais avançados modelos de IA.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64498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 SYMBIO em Ação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69392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Visualize a inteligência por trás da mobilidade interna de talentos. Nossa interface intuitiva permite o gerenciamento completo do ciclo de requalificação.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2321"/>
            <a:ext cx="67425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Nosso Modelo de Negócio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71261"/>
            <a:ext cx="7556421" cy="3354943"/>
          </a:xfrm>
          <a:prstGeom prst="roundRect">
            <a:avLst>
              <a:gd name="adj" fmla="val 2840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478881"/>
            <a:ext cx="7541181" cy="1669852"/>
          </a:xfrm>
          <a:prstGeom prst="roundRect">
            <a:avLst>
              <a:gd name="adj" fmla="val 5705"/>
            </a:avLst>
          </a:prstGeom>
          <a:solidFill>
            <a:srgbClr val="FCE2CF"/>
          </a:solidFill>
          <a:ln/>
        </p:spPr>
      </p:sp>
      <p:sp>
        <p:nvSpPr>
          <p:cNvPr id="6" name="Text 3"/>
          <p:cNvSpPr/>
          <p:nvPr/>
        </p:nvSpPr>
        <p:spPr>
          <a:xfrm>
            <a:off x="6514624" y="2705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B2B SaaS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3196114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Oferecemos nossa plataforma como um serviço, com planos escaláveis para grandes corporações.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7810" y="4148733"/>
            <a:ext cx="7541181" cy="1669852"/>
          </a:xfrm>
          <a:prstGeom prst="rect">
            <a:avLst/>
          </a:prstGeom>
          <a:solidFill>
            <a:srgbClr val="FCE2CF"/>
          </a:solidFill>
          <a:ln/>
        </p:spPr>
      </p:sp>
      <p:sp>
        <p:nvSpPr>
          <p:cNvPr id="9" name="Shape 6"/>
          <p:cNvSpPr/>
          <p:nvPr/>
        </p:nvSpPr>
        <p:spPr>
          <a:xfrm>
            <a:off x="6287810" y="4148733"/>
            <a:ext cx="7541181" cy="30480"/>
          </a:xfrm>
          <a:prstGeom prst="roundRect">
            <a:avLst>
              <a:gd name="adj" fmla="val 312558"/>
            </a:avLst>
          </a:prstGeom>
          <a:solidFill>
            <a:srgbClr val="E2C8B5"/>
          </a:solidFill>
          <a:ln/>
        </p:spPr>
      </p:sp>
      <p:sp>
        <p:nvSpPr>
          <p:cNvPr id="10" name="Text 7"/>
          <p:cNvSpPr/>
          <p:nvPr/>
        </p:nvSpPr>
        <p:spPr>
          <a:xfrm>
            <a:off x="6514624" y="4375547"/>
            <a:ext cx="30644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Economia Comprovada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514624" y="4865965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Requalificar colaboradores é 50% mais barato do que o processo de demissão e nova contratação.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280190" y="608135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Um investimento que se traduz em eficiência operacional e retenção de conhecimento.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6526" y="610195"/>
            <a:ext cx="9863971" cy="6933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Impacto Social: Alinhados com os ODS</a:t>
            </a:r>
            <a:endParaRPr lang="en-US" sz="43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6526" y="1747242"/>
            <a:ext cx="6399967" cy="395537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76526" y="5924431"/>
            <a:ext cx="317956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ODS 8: Trabalho Decente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776526" y="6404253"/>
            <a:ext cx="6399967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Contribuímos para a promoção de empregos dignos e o crescimento econômico sustentável.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3789" y="1747242"/>
            <a:ext cx="6400086" cy="395549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53789" y="5924550"/>
            <a:ext cx="459652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ODS 10: Redução das Desigualdades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7453789" y="6404372"/>
            <a:ext cx="6400086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Minimizamos o impacto da automação, oferecendo novas oportunidades para todos.</a:t>
            </a:r>
            <a:endParaRPr lang="en-US" sz="1700" dirty="0"/>
          </a:p>
        </p:txBody>
      </p:sp>
      <p:sp>
        <p:nvSpPr>
          <p:cNvPr id="9" name="Text 5"/>
          <p:cNvSpPr/>
          <p:nvPr/>
        </p:nvSpPr>
        <p:spPr>
          <a:xfrm>
            <a:off x="776526" y="7364016"/>
            <a:ext cx="13077349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tecnologia a serviço do humano, criando um futuro mais justo e equitativo.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5453" y="601623"/>
            <a:ext cx="5575697" cy="683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3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Benefícios da SYMBIO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765453" y="1722596"/>
            <a:ext cx="874871" cy="1312307"/>
          </a:xfrm>
          <a:prstGeom prst="roundRect">
            <a:avLst>
              <a:gd name="adj" fmla="val 360015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38820" y="2173724"/>
            <a:ext cx="328017" cy="410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1</a:t>
            </a:r>
            <a:endParaRPr lang="en-US" sz="2550" dirty="0"/>
          </a:p>
        </p:txBody>
      </p:sp>
      <p:sp>
        <p:nvSpPr>
          <p:cNvPr id="5" name="Text 3"/>
          <p:cNvSpPr/>
          <p:nvPr/>
        </p:nvSpPr>
        <p:spPr>
          <a:xfrm>
            <a:off x="1859042" y="1941314"/>
            <a:ext cx="2734032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Retenção de Talentos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859042" y="2414230"/>
            <a:ext cx="12005905" cy="349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Reduza o turnover e mantenha seus colaboradores mais valiosos na empresa.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765453" y="3253621"/>
            <a:ext cx="874871" cy="1312307"/>
          </a:xfrm>
          <a:prstGeom prst="roundRect">
            <a:avLst>
              <a:gd name="adj" fmla="val 360015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38820" y="3704749"/>
            <a:ext cx="328017" cy="410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2</a:t>
            </a:r>
            <a:endParaRPr lang="en-US" sz="2550" dirty="0"/>
          </a:p>
        </p:txBody>
      </p:sp>
      <p:sp>
        <p:nvSpPr>
          <p:cNvPr id="9" name="Text 7"/>
          <p:cNvSpPr/>
          <p:nvPr/>
        </p:nvSpPr>
        <p:spPr>
          <a:xfrm>
            <a:off x="1859042" y="3472339"/>
            <a:ext cx="2734032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Otimização de Custos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1859042" y="3945255"/>
            <a:ext cx="12005905" cy="349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Economize significativamente ao requalificar em vez de contratar externamente.</a:t>
            </a:r>
            <a:endParaRPr lang="en-US" sz="1700" dirty="0"/>
          </a:p>
        </p:txBody>
      </p:sp>
      <p:sp>
        <p:nvSpPr>
          <p:cNvPr id="11" name="Shape 9"/>
          <p:cNvSpPr/>
          <p:nvPr/>
        </p:nvSpPr>
        <p:spPr>
          <a:xfrm>
            <a:off x="765453" y="4784646"/>
            <a:ext cx="874871" cy="1312307"/>
          </a:xfrm>
          <a:prstGeom prst="roundRect">
            <a:avLst>
              <a:gd name="adj" fmla="val 360015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038820" y="5235773"/>
            <a:ext cx="328017" cy="410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3" name="Text 11"/>
          <p:cNvSpPr/>
          <p:nvPr/>
        </p:nvSpPr>
        <p:spPr>
          <a:xfrm>
            <a:off x="1859042" y="5003363"/>
            <a:ext cx="2734032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Cultura de Inovação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1859042" y="5476280"/>
            <a:ext cx="12005905" cy="349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Fomente um ambiente de aprendizado contínuo e adaptabilidade na sua equipe.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765453" y="6315670"/>
            <a:ext cx="874871" cy="1312307"/>
          </a:xfrm>
          <a:prstGeom prst="roundRect">
            <a:avLst>
              <a:gd name="adj" fmla="val 360015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038820" y="6766798"/>
            <a:ext cx="328017" cy="410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4</a:t>
            </a:r>
            <a:endParaRPr lang="en-US" sz="2550" dirty="0"/>
          </a:p>
        </p:txBody>
      </p:sp>
      <p:sp>
        <p:nvSpPr>
          <p:cNvPr id="17" name="Text 15"/>
          <p:cNvSpPr/>
          <p:nvPr/>
        </p:nvSpPr>
        <p:spPr>
          <a:xfrm>
            <a:off x="1859042" y="6534388"/>
            <a:ext cx="2734032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Engajamento e Moral</a:t>
            </a:r>
            <a:endParaRPr lang="en-US" sz="2150" dirty="0"/>
          </a:p>
        </p:txBody>
      </p:sp>
      <p:sp>
        <p:nvSpPr>
          <p:cNvPr id="18" name="Text 16"/>
          <p:cNvSpPr/>
          <p:nvPr/>
        </p:nvSpPr>
        <p:spPr>
          <a:xfrm>
            <a:off x="1859042" y="7007304"/>
            <a:ext cx="12005905" cy="349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Aumente a satisfação e o engajamento dos funcionários com clareza de futuro.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1074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Por Que SYMBIO?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259687"/>
            <a:ext cx="75564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Acreditamos que o futuro do trabalho é uma simbiose entre o humano e a inteligência artificial.</a:t>
            </a:r>
            <a:endParaRPr lang="en-US" sz="2200" dirty="0"/>
          </a:p>
        </p:txBody>
      </p:sp>
      <p:sp>
        <p:nvSpPr>
          <p:cNvPr id="5" name="Shape 2"/>
          <p:cNvSpPr/>
          <p:nvPr/>
        </p:nvSpPr>
        <p:spPr>
          <a:xfrm>
            <a:off x="793790" y="3421856"/>
            <a:ext cx="7556421" cy="1685092"/>
          </a:xfrm>
          <a:prstGeom prst="roundRect">
            <a:avLst>
              <a:gd name="adj" fmla="val 32306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28224" y="36562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Visão Estratégica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4146709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Prepare sua empresa para os desafios do amanhã, transformando ameaças em oportunidades.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5333762"/>
            <a:ext cx="7556421" cy="1685092"/>
          </a:xfrm>
          <a:prstGeom prst="roundRect">
            <a:avLst>
              <a:gd name="adj" fmla="val 32306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8224" y="55681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Parceria Robusta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28224" y="6058614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Construa uma força de trabalho resiliente e inovadora com a SYMBIO ao seu lado.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2025-11-23T00:12:26Z</dcterms:created>
  <dcterms:modified xsi:type="dcterms:W3CDTF">2025-11-23T00:12:26Z</dcterms:modified>
</cp:coreProperties>
</file>